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304" r:id="rId2"/>
    <p:sldId id="280" r:id="rId3"/>
    <p:sldId id="257" r:id="rId4"/>
    <p:sldId id="259" r:id="rId5"/>
    <p:sldId id="262" r:id="rId6"/>
    <p:sldId id="305" r:id="rId7"/>
    <p:sldId id="294" r:id="rId8"/>
    <p:sldId id="293" r:id="rId9"/>
    <p:sldId id="299" r:id="rId10"/>
    <p:sldId id="287" r:id="rId11"/>
    <p:sldId id="276" r:id="rId12"/>
    <p:sldId id="302" r:id="rId13"/>
    <p:sldId id="296" r:id="rId14"/>
    <p:sldId id="301" r:id="rId15"/>
    <p:sldId id="297" r:id="rId16"/>
    <p:sldId id="298" r:id="rId17"/>
    <p:sldId id="308" r:id="rId18"/>
    <p:sldId id="307" r:id="rId19"/>
    <p:sldId id="303" r:id="rId20"/>
    <p:sldId id="30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7bdw2bTjnhctpK07EJTIXWok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CF9"/>
    <a:srgbClr val="C0E4F6"/>
    <a:srgbClr val="C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8" autoAdjust="0"/>
    <p:restoredTop sz="85814" autoAdjust="0"/>
  </p:normalViewPr>
  <p:slideViewPr>
    <p:cSldViewPr snapToGrid="0">
      <p:cViewPr varScale="1">
        <p:scale>
          <a:sx n="73" d="100"/>
          <a:sy n="73" d="100"/>
        </p:scale>
        <p:origin x="8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dk1"/>
                </a:solidFill>
                <a:latin typeface="+mj-lt"/>
                <a:ea typeface="Corben"/>
                <a:cs typeface="Corben"/>
                <a:sym typeface="Corben"/>
              </a:rPr>
              <a:t>Wie wij zijn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dk1"/>
                </a:solidFill>
                <a:latin typeface="+mj-lt"/>
                <a:ea typeface="Corben"/>
                <a:cs typeface="Corben"/>
                <a:sym typeface="Corben"/>
              </a:rPr>
              <a:t>Waar we voor staan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dk1"/>
                </a:solidFill>
                <a:latin typeface="+mj-lt"/>
                <a:ea typeface="Corben"/>
                <a:cs typeface="Corben"/>
                <a:sym typeface="Corben"/>
              </a:rPr>
              <a:t>Wat onze zorgen zijn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dk1"/>
                </a:solidFill>
                <a:latin typeface="+mj-lt"/>
                <a:ea typeface="Corben"/>
                <a:cs typeface="Corben"/>
                <a:sym typeface="Corben"/>
              </a:rPr>
              <a:t>Wat ons doel 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dk1"/>
                </a:solidFill>
                <a:latin typeface="+mj-lt"/>
                <a:ea typeface="Corben"/>
                <a:cs typeface="Corben"/>
                <a:sym typeface="Corben"/>
              </a:rPr>
              <a:t>Onze alternatieven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19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Zorgen over proces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283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Zorgen over proces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89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76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42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62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Ontwikkelingen</a:t>
            </a:r>
            <a:r>
              <a:rPr lang="nl-NL" baseline="0" dirty="0"/>
              <a:t> van de molen qua omvang in verhouding tot andere bouwwerken</a:t>
            </a: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575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165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03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</a:t>
            </a: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Visualisaties</a:t>
            </a:r>
            <a:r>
              <a:rPr lang="nl-NL" baseline="0" dirty="0"/>
              <a:t> zijn meetkundig ingemeten en door een ingenieur gevalideerd . Ook de woordvoerder van de gemeente Deventer </a:t>
            </a:r>
            <a:r>
              <a:rPr lang="nl-NL" dirty="0"/>
              <a:t>Maarten</a:t>
            </a:r>
            <a:r>
              <a:rPr lang="nl-NL" baseline="0" dirty="0"/>
              <a:t> Jan Stuurman heeft aangegeven dat de beelden van de bewoners een aardig waarheidsgetrouw beeld geven.</a:t>
            </a:r>
            <a:endParaRPr dirty="0"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</a:t>
            </a: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08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</a:t>
            </a: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15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91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0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Ontwikkelingen</a:t>
            </a:r>
            <a:r>
              <a:rPr lang="nl-NL" baseline="0" dirty="0"/>
              <a:t> van de molen qua omvang in verhouding tot andere bouwwerken</a:t>
            </a: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68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HSYXphsB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6VZ5nUkexCw" TargetMode="Externa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nnvara.nl/zembla/artikelen/windmolenlawaai" TargetMode="External"/><Relationship Id="rId5" Type="http://schemas.openxmlformats.org/officeDocument/2006/relationships/hyperlink" Target="https://youtu.be/P61sKvo4e8Q" TargetMode="External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95EE8DB-0103-01AC-B2A8-E8E1CE30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5899"/>
            <a:ext cx="12192000" cy="7821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8ACE76D-216B-0314-442F-DB80CDFAEDF0}"/>
              </a:ext>
            </a:extLst>
          </p:cNvPr>
          <p:cNvSpPr txBox="1"/>
          <p:nvPr/>
        </p:nvSpPr>
        <p:spPr>
          <a:xfrm>
            <a:off x="430360" y="1457875"/>
            <a:ext cx="112571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Tijdens inloop werd samenvatting van de inspraak van twee jaar geleden afgespeeld:</a:t>
            </a:r>
          </a:p>
          <a:p>
            <a:pPr algn="ctr"/>
            <a:endParaRPr lang="nl-NL" sz="3200" dirty="0">
              <a:solidFill>
                <a:schemeClr val="tx1"/>
              </a:solidFill>
            </a:endParaRPr>
          </a:p>
          <a:p>
            <a:pPr algn="ctr"/>
            <a:r>
              <a:rPr lang="nl-NL" sz="3200" dirty="0">
                <a:solidFill>
                  <a:schemeClr val="tx1"/>
                </a:solidFill>
                <a:hlinkClick r:id="rId3"/>
              </a:rPr>
              <a:t>https://youtu.be/sHSYXphsBUE</a:t>
            </a:r>
            <a:endParaRPr lang="nl-NL" sz="3200" dirty="0">
              <a:solidFill>
                <a:schemeClr val="tx1"/>
              </a:solidFill>
            </a:endParaRPr>
          </a:p>
          <a:p>
            <a:pPr algn="ctr"/>
            <a:endParaRPr lang="nl-NL" sz="3200" dirty="0">
              <a:solidFill>
                <a:schemeClr val="tx1"/>
              </a:solidFill>
            </a:endParaRPr>
          </a:p>
          <a:p>
            <a:pPr algn="ctr"/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C2B3880-512C-3C77-AC3B-02076A56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CF4244F-9BE6-0AB9-98A2-D7807072762F}"/>
              </a:ext>
            </a:extLst>
          </p:cNvPr>
          <p:cNvSpPr txBox="1"/>
          <p:nvPr/>
        </p:nvSpPr>
        <p:spPr>
          <a:xfrm>
            <a:off x="507077" y="5404478"/>
            <a:ext cx="937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GEZONDHEID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8240C49-FF74-3EC5-1D89-AA1EDED95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46F0F6F-C13C-9385-4003-9CDC4E82F73A}"/>
              </a:ext>
            </a:extLst>
          </p:cNvPr>
          <p:cNvSpPr/>
          <p:nvPr/>
        </p:nvSpPr>
        <p:spPr>
          <a:xfrm>
            <a:off x="0" y="5440680"/>
            <a:ext cx="12192000" cy="685800"/>
          </a:xfrm>
          <a:prstGeom prst="rect">
            <a:avLst/>
          </a:prstGeom>
          <a:solidFill>
            <a:srgbClr val="D3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1A2E728-A64F-08F2-D51E-3E03990ECD22}"/>
              </a:ext>
            </a:extLst>
          </p:cNvPr>
          <p:cNvSpPr txBox="1"/>
          <p:nvPr/>
        </p:nvSpPr>
        <p:spPr>
          <a:xfrm>
            <a:off x="317873" y="5577907"/>
            <a:ext cx="1123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GEZONDHEID</a:t>
            </a:r>
            <a:endParaRPr lang="nl-NL" sz="28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759C00-8F92-8486-F18D-AD25979F60C7}"/>
              </a:ext>
            </a:extLst>
          </p:cNvPr>
          <p:cNvSpPr txBox="1"/>
          <p:nvPr/>
        </p:nvSpPr>
        <p:spPr>
          <a:xfrm>
            <a:off x="430360" y="1457875"/>
            <a:ext cx="112571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Filmpje afgespeeld:</a:t>
            </a:r>
          </a:p>
          <a:p>
            <a:pPr algn="ctr"/>
            <a:endParaRPr lang="nl-NL" sz="3200" dirty="0">
              <a:solidFill>
                <a:schemeClr val="tx1"/>
              </a:solidFill>
            </a:endParaRPr>
          </a:p>
          <a:p>
            <a:pPr algn="ctr"/>
            <a:r>
              <a:rPr lang="nl-NL" sz="3200" dirty="0">
                <a:solidFill>
                  <a:schemeClr val="tx1"/>
                </a:solidFill>
              </a:rPr>
              <a:t>Ervaringen van omwonenden: Windpark Spui (Hoekse Waard)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https://youtu.be/6VZ5nUkexCw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8358AD-9A1C-6345-C7AE-4B41B3ED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40" y="517234"/>
            <a:ext cx="9777119" cy="558181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09DD31-F29B-B619-9230-30CC25158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9048"/>
            <a:ext cx="12204061" cy="7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E8D6CED-CC58-6EC4-0127-42BA8A2A3F0C}"/>
              </a:ext>
            </a:extLst>
          </p:cNvPr>
          <p:cNvSpPr txBox="1"/>
          <p:nvPr/>
        </p:nvSpPr>
        <p:spPr>
          <a:xfrm>
            <a:off x="628769" y="464771"/>
            <a:ext cx="112388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GEZONDHEID:</a:t>
            </a:r>
            <a:endParaRPr lang="nl-NL" sz="9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endParaRPr lang="nl-NL" sz="9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endParaRPr lang="nl-NL" sz="9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EFFECTEN GELUID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1759F4-12CA-9F77-0325-5D2E6E89F72F}"/>
              </a:ext>
            </a:extLst>
          </p:cNvPr>
          <p:cNvSpPr txBox="1"/>
          <p:nvPr/>
        </p:nvSpPr>
        <p:spPr>
          <a:xfrm>
            <a:off x="354449" y="1934532"/>
            <a:ext cx="7232325" cy="282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Slaapproblemen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Vermoeidheid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Irritatie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Onrust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Drukkend/pulserend gevoel in/op de oren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Stress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6B2BC8-19FE-7F2A-31D5-6DD6D5CE0F05}"/>
              </a:ext>
            </a:extLst>
          </p:cNvPr>
          <p:cNvSpPr txBox="1"/>
          <p:nvPr/>
        </p:nvSpPr>
        <p:spPr>
          <a:xfrm>
            <a:off x="7586774" y="1814540"/>
            <a:ext cx="4476584" cy="328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Concentratieproblemen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Trillingen in het lichaam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Prikkelbaarheid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Somberheid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Hoofdpijn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/>
              <a:t>Hartklachten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/>
              <a:t>Druk op de borst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C1FC-36A9-26FC-30FA-34468A493769}"/>
              </a:ext>
            </a:extLst>
          </p:cNvPr>
          <p:cNvSpPr txBox="1"/>
          <p:nvPr/>
        </p:nvSpPr>
        <p:spPr>
          <a:xfrm>
            <a:off x="628769" y="5113734"/>
            <a:ext cx="6094674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IMPACT SLAGSCHADUW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AC9808-C64C-9B8E-FA29-FC513EB8B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F4CAE8-51C4-6BD7-1564-F8E58F8DB850}"/>
              </a:ext>
            </a:extLst>
          </p:cNvPr>
          <p:cNvSpPr txBox="1"/>
          <p:nvPr/>
        </p:nvSpPr>
        <p:spPr>
          <a:xfrm>
            <a:off x="703318" y="1478039"/>
            <a:ext cx="11005617" cy="349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800" dirty="0"/>
              <a:t>Onafhankelijk onderzoek naar gezondheidseffecten in de Nederlandse situatie ontbreekt (deze hoge turbines zo dicht bij woonwijken).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8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800" dirty="0"/>
              <a:t>RIVM vind gezondheidseffecten meevallen, maar rapporten RIVM berusten op wetenschappelijk drijfzand.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l-NL" sz="8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800" dirty="0"/>
              <a:t>Geen onderzoek naar effecten op kinderen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F5DCBA-2E91-A861-F081-65F36D46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73"/>
          <a:stretch/>
        </p:blipFill>
        <p:spPr>
          <a:xfrm>
            <a:off x="8403337" y="3959451"/>
            <a:ext cx="3415326" cy="20347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E8D6CED-CC58-6EC4-0127-42BA8A2A3F0C}"/>
              </a:ext>
            </a:extLst>
          </p:cNvPr>
          <p:cNvSpPr txBox="1"/>
          <p:nvPr/>
        </p:nvSpPr>
        <p:spPr>
          <a:xfrm>
            <a:off x="998708" y="571429"/>
            <a:ext cx="1019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GEZONDHEID: ONDERZOEK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A35D8D-5E46-9A0F-EDE9-C36EC6C33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6E72ACE-99B1-F575-8F80-581032B4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F407F36-E835-A8E1-5CB7-ED865DA5E07A}"/>
              </a:ext>
            </a:extLst>
          </p:cNvPr>
          <p:cNvSpPr txBox="1"/>
          <p:nvPr/>
        </p:nvSpPr>
        <p:spPr>
          <a:xfrm>
            <a:off x="516221" y="5367902"/>
            <a:ext cx="937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NORMEN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5D3197-D21B-B145-5059-717C17EC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7FBD80C-F82B-B91B-973E-27B770E23547}"/>
              </a:ext>
            </a:extLst>
          </p:cNvPr>
          <p:cNvSpPr/>
          <p:nvPr/>
        </p:nvSpPr>
        <p:spPr>
          <a:xfrm>
            <a:off x="0" y="5440680"/>
            <a:ext cx="12192000" cy="685800"/>
          </a:xfrm>
          <a:prstGeom prst="rect">
            <a:avLst/>
          </a:prstGeom>
          <a:solidFill>
            <a:srgbClr val="D3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4E3157-EDD9-A1F8-70F9-C998665D4C43}"/>
              </a:ext>
            </a:extLst>
          </p:cNvPr>
          <p:cNvSpPr txBox="1"/>
          <p:nvPr/>
        </p:nvSpPr>
        <p:spPr>
          <a:xfrm>
            <a:off x="516221" y="5612932"/>
            <a:ext cx="937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NORMEN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F167A-7406-5792-29D0-27BAC672E52F}"/>
              </a:ext>
            </a:extLst>
          </p:cNvPr>
          <p:cNvSpPr txBox="1"/>
          <p:nvPr/>
        </p:nvSpPr>
        <p:spPr>
          <a:xfrm>
            <a:off x="462173" y="542955"/>
            <a:ext cx="11267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ZEMBLA aflevering wordt afgespeeld:</a:t>
            </a:r>
          </a:p>
          <a:p>
            <a:pPr algn="ctr"/>
            <a:endParaRPr lang="nl-NL" sz="3200" dirty="0">
              <a:solidFill>
                <a:schemeClr val="tx1"/>
              </a:solidFill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</a:rPr>
              <a:t>Samenvatting van Windmolenlawaai kan door auteursrecht niet gedeeld worden.</a:t>
            </a:r>
          </a:p>
          <a:p>
            <a:pPr algn="ctr"/>
            <a:endParaRPr lang="nl-NL" sz="2800" dirty="0">
              <a:solidFill>
                <a:schemeClr val="tx1"/>
              </a:solidFill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</a:rPr>
              <a:t>Een samenvatting door BNN VARA gemaakt  is hier te vinden: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https://youtu.be/P61sKvo4e8Q</a:t>
            </a:r>
            <a:endParaRPr lang="nl-NL" sz="2800" dirty="0">
              <a:solidFill>
                <a:schemeClr val="tx1"/>
              </a:solidFill>
            </a:endParaRPr>
          </a:p>
          <a:p>
            <a:pPr algn="ctr"/>
            <a:endParaRPr lang="nl-NL" sz="2800" dirty="0">
              <a:solidFill>
                <a:schemeClr val="tx1"/>
              </a:solidFill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</a:rPr>
              <a:t>De volledige aflevering is hier te vinden: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https://www.bnnvara.nl/zembla/artikelen/windmolenlawaai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F4CAE8-51C4-6BD7-1564-F8E58F8DB850}"/>
              </a:ext>
            </a:extLst>
          </p:cNvPr>
          <p:cNvSpPr txBox="1"/>
          <p:nvPr/>
        </p:nvSpPr>
        <p:spPr>
          <a:xfrm>
            <a:off x="430361" y="1457875"/>
            <a:ext cx="101182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tx1"/>
                </a:solidFill>
              </a:rPr>
              <a:t>Geluidsnormen op basis van jaargemiddelden beschermen de burger niet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tx1"/>
                </a:solidFill>
              </a:rPr>
              <a:t>Geluidsnor</a:t>
            </a:r>
            <a:r>
              <a:rPr lang="nl-NL" sz="3200" dirty="0"/>
              <a:t>men zijn </a:t>
            </a:r>
            <a:r>
              <a:rPr lang="nl-NL" sz="3200" dirty="0">
                <a:solidFill>
                  <a:schemeClr val="tx1"/>
                </a:solidFill>
              </a:rPr>
              <a:t>niet handhaafbaar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Vooraf controleerbare afstandsnorm: </a:t>
            </a:r>
          </a:p>
          <a:p>
            <a:pPr lvl="2"/>
            <a:r>
              <a:rPr lang="nl-N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10x de as-hoogte!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7124C1-72F8-A27A-1630-E268523E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613" y="1711623"/>
            <a:ext cx="1470858" cy="14708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0A110B-E03E-C839-4591-94D7043E4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86"/>
          <a:stretch/>
        </p:blipFill>
        <p:spPr>
          <a:xfrm>
            <a:off x="9230868" y="2578095"/>
            <a:ext cx="2916936" cy="170180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2FCB310-0687-0893-3A35-7C2C4454E076}"/>
              </a:ext>
            </a:extLst>
          </p:cNvPr>
          <p:cNvSpPr txBox="1"/>
          <p:nvPr/>
        </p:nvSpPr>
        <p:spPr>
          <a:xfrm>
            <a:off x="926246" y="505131"/>
            <a:ext cx="937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NORMEN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8C3A95-E863-B694-1D41-A1D3D8DAB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58D00E-5E3D-B527-DF6F-630A30CAB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6" t="7258" r="13721"/>
          <a:stretch/>
        </p:blipFill>
        <p:spPr>
          <a:xfrm>
            <a:off x="2951707" y="6044184"/>
            <a:ext cx="5401286" cy="809045"/>
          </a:xfrm>
          <a:prstGeom prst="rect">
            <a:avLst/>
          </a:prstGeom>
        </p:spPr>
      </p:pic>
      <p:grpSp>
        <p:nvGrpSpPr>
          <p:cNvPr id="66" name="Google Shape;328;p18"/>
          <p:cNvGrpSpPr/>
          <p:nvPr/>
        </p:nvGrpSpPr>
        <p:grpSpPr>
          <a:xfrm>
            <a:off x="8020848" y="2126475"/>
            <a:ext cx="1924268" cy="1806841"/>
            <a:chOff x="2901948" y="2932168"/>
            <a:chExt cx="2931886" cy="2917372"/>
          </a:xfrm>
        </p:grpSpPr>
        <p:sp>
          <p:nvSpPr>
            <p:cNvPr id="67" name="Google Shape;329;p18"/>
            <p:cNvSpPr/>
            <p:nvPr/>
          </p:nvSpPr>
          <p:spPr>
            <a:xfrm>
              <a:off x="2901948" y="2932168"/>
              <a:ext cx="2931886" cy="2917372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Planet</a:t>
              </a:r>
              <a:endParaRPr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" name="Google Shape;330;p18" descr="Icon Pictures Planet PNG Transparent Background, Free Download #14830 -  FreeIcons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3528" y="3363980"/>
              <a:ext cx="1298187" cy="1229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331;p18"/>
          <p:cNvGrpSpPr/>
          <p:nvPr/>
        </p:nvGrpSpPr>
        <p:grpSpPr>
          <a:xfrm>
            <a:off x="10065161" y="2124660"/>
            <a:ext cx="1924268" cy="1806841"/>
            <a:chOff x="6252934" y="2870058"/>
            <a:chExt cx="2931886" cy="2917372"/>
          </a:xfrm>
        </p:grpSpPr>
        <p:sp>
          <p:nvSpPr>
            <p:cNvPr id="70" name="Google Shape;332;p18"/>
            <p:cNvSpPr/>
            <p:nvPr/>
          </p:nvSpPr>
          <p:spPr>
            <a:xfrm>
              <a:off x="6252934" y="2870058"/>
              <a:ext cx="2931886" cy="2917372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Profit</a:t>
              </a:r>
              <a:endParaRPr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" name="Google Shape;333;p18" descr="Profit PNG Image | PNG Mart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5066" y="3356769"/>
              <a:ext cx="1157105" cy="1157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334;p18"/>
          <p:cNvGrpSpPr/>
          <p:nvPr/>
        </p:nvGrpSpPr>
        <p:grpSpPr>
          <a:xfrm>
            <a:off x="9016430" y="327640"/>
            <a:ext cx="1924268" cy="1915554"/>
            <a:chOff x="4542970" y="199061"/>
            <a:chExt cx="2931886" cy="2917372"/>
          </a:xfrm>
        </p:grpSpPr>
        <p:sp>
          <p:nvSpPr>
            <p:cNvPr id="73" name="Google Shape;335;p18"/>
            <p:cNvSpPr/>
            <p:nvPr/>
          </p:nvSpPr>
          <p:spPr>
            <a:xfrm>
              <a:off x="4542970" y="199061"/>
              <a:ext cx="2931886" cy="2917372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People</a:t>
              </a:r>
              <a:endParaRPr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" name="Google Shape;336;p18" descr="Family PNG Transparent Images | PNG All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3908" y="541197"/>
              <a:ext cx="1490010" cy="1490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ECFB1805-0355-1012-2D18-E4DCF4EA12F5}"/>
              </a:ext>
            </a:extLst>
          </p:cNvPr>
          <p:cNvSpPr txBox="1"/>
          <p:nvPr/>
        </p:nvSpPr>
        <p:spPr>
          <a:xfrm>
            <a:off x="635093" y="789133"/>
            <a:ext cx="75853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2011: Inspectie waarschuwt voor weerstand als norm wordt versoepeld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 wordt toch een heel stuk soepeler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Windparken leveren veel overlast =&gt; weerstand groeit alleen maar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 =&gt; nationaal programma in de hoop dat er meer draagvlak ontstaat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groeit ook weerstand bij gemeenteraden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Provincie voert druk op =&gt; spreekt over noodzaak, bevoegd gezag en risico dat windturbinebouwers naar de rechter stappen </a:t>
            </a:r>
          </a:p>
          <a:p>
            <a:pPr lvl="0"/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deadline 1 juli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000" dirty="0"/>
              <a:t>NWEA zit overal aan tafel: ‘Profit’ te belangrijk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DDE0FB-0934-3C17-BDD0-B30E27C6FA6C}"/>
              </a:ext>
            </a:extLst>
          </p:cNvPr>
          <p:cNvSpPr txBox="1"/>
          <p:nvPr/>
        </p:nvSpPr>
        <p:spPr>
          <a:xfrm>
            <a:off x="966393" y="434538"/>
            <a:ext cx="937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ZORGEN OVER HET PROCES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634DE2B-1AF1-5797-3F2B-73AEBF98B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7" r="78662"/>
          <a:stretch/>
        </p:blipFill>
        <p:spPr>
          <a:xfrm>
            <a:off x="-1" y="6044184"/>
            <a:ext cx="2951707" cy="82267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DEC07D-6BA1-5382-F4DA-15895C63E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14"/>
          <a:stretch/>
        </p:blipFill>
        <p:spPr>
          <a:xfrm>
            <a:off x="10650689" y="6044183"/>
            <a:ext cx="1529222" cy="8138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AE52B5-E4E8-A15D-20CD-C268988F2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7" r="78662"/>
          <a:stretch/>
        </p:blipFill>
        <p:spPr>
          <a:xfrm>
            <a:off x="7938505" y="6039756"/>
            <a:ext cx="2840422" cy="8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A665F47-C16B-B261-8241-CB452C193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9" b="23374"/>
          <a:stretch/>
        </p:blipFill>
        <p:spPr>
          <a:xfrm>
            <a:off x="492868" y="1000270"/>
            <a:ext cx="11206263" cy="51353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83787E6-7C38-5586-846A-7C53178B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0"/>
          <a:stretch/>
        </p:blipFill>
        <p:spPr>
          <a:xfrm>
            <a:off x="2225813" y="6058681"/>
            <a:ext cx="6801455" cy="7993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8694842-5187-5B8B-C7CD-75FB9BCE82D4}"/>
              </a:ext>
            </a:extLst>
          </p:cNvPr>
          <p:cNvSpPr txBox="1"/>
          <p:nvPr/>
        </p:nvSpPr>
        <p:spPr>
          <a:xfrm>
            <a:off x="0" y="0"/>
            <a:ext cx="12205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accent5"/>
                </a:solidFill>
                <a:latin typeface="Cooper Black" panose="0208090404030B020404" pitchFamily="18" charset="0"/>
              </a:rPr>
              <a:t>Meer dan </a:t>
            </a:r>
            <a:r>
              <a:rPr lang="nl-NL" sz="3200" dirty="0">
                <a:solidFill>
                  <a:srgbClr val="C00000"/>
                </a:solidFill>
                <a:latin typeface="Cooper Black" panose="0208090404030B020404" pitchFamily="18" charset="0"/>
              </a:rPr>
              <a:t>10.000 Deventenaren </a:t>
            </a:r>
            <a:r>
              <a:rPr lang="nl-NL" sz="3200" dirty="0">
                <a:solidFill>
                  <a:schemeClr val="accent5"/>
                </a:solidFill>
                <a:latin typeface="Cooper Black" panose="0208090404030B020404" pitchFamily="18" charset="0"/>
              </a:rPr>
              <a:t>wonen </a:t>
            </a:r>
          </a:p>
          <a:p>
            <a:pPr algn="ctr"/>
            <a:r>
              <a:rPr lang="nl-NL" sz="3200" dirty="0">
                <a:solidFill>
                  <a:schemeClr val="accent5"/>
                </a:solidFill>
                <a:latin typeface="Cooper Black" panose="0208090404030B020404" pitchFamily="18" charset="0"/>
              </a:rPr>
              <a:t>BINNEN de straal van 10x de AS hoogte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5AED47-A732-D916-6FFE-8CBB7C179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346" t="-84"/>
          <a:stretch/>
        </p:blipFill>
        <p:spPr>
          <a:xfrm>
            <a:off x="11057419" y="6058680"/>
            <a:ext cx="1134580" cy="7993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2B4F35C-8BC2-B286-F692-FE3E16576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6"/>
          <a:stretch/>
        </p:blipFill>
        <p:spPr>
          <a:xfrm>
            <a:off x="-13799" y="6058679"/>
            <a:ext cx="2239612" cy="7993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37B407-8A40-557F-DC27-DEFCF84F4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6"/>
          <a:stretch/>
        </p:blipFill>
        <p:spPr>
          <a:xfrm>
            <a:off x="9027268" y="6058679"/>
            <a:ext cx="2239612" cy="7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770A9C8-7DB7-747B-6DAA-B69EE0B2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5" y="73152"/>
            <a:ext cx="10739430" cy="60990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22F42E-4E12-82F8-58F4-EB214374D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9048"/>
            <a:ext cx="12204061" cy="7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45BBF5-B4F5-54A9-E36B-BE09776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ED6A0D7-D503-8E54-5A1B-82E43966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400" y="3240"/>
            <a:ext cx="8211304" cy="605723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5C06D6-0F5B-C0B4-9F73-67A276595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86" y="209811"/>
            <a:ext cx="6438378" cy="6438378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91743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45BBF5-B4F5-54A9-E36B-BE09776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7A4EF6D-B108-BF70-F67E-00CA160FA099}"/>
              </a:ext>
            </a:extLst>
          </p:cNvPr>
          <p:cNvSpPr txBox="1"/>
          <p:nvPr/>
        </p:nvSpPr>
        <p:spPr>
          <a:xfrm>
            <a:off x="449580" y="630936"/>
            <a:ext cx="11292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Cooper Black" panose="0208090404030B020404" pitchFamily="18" charset="0"/>
              </a:rPr>
              <a:t>Raadsleden, bescherm je burgers! </a:t>
            </a:r>
          </a:p>
          <a:p>
            <a:pPr algn="ctr"/>
            <a:r>
              <a:rPr lang="nl-NL" sz="6000" b="1" dirty="0">
                <a:solidFill>
                  <a:schemeClr val="bg1"/>
                </a:solidFill>
                <a:latin typeface="Cooper Black" panose="0208090404030B020404" pitchFamily="18" charset="0"/>
              </a:rPr>
              <a:t>Zeg NEE tegen schadelijke industriële opwek nabij woonwijken!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3A08DF-AC79-BA28-253E-7ECEB72A2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480"/>
            <a:ext cx="1219200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/>
          <p:nvPr/>
        </p:nvSpPr>
        <p:spPr>
          <a:xfrm>
            <a:off x="648619" y="197214"/>
            <a:ext cx="9408490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dirty="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r>
              <a:rPr lang="nl-NL" sz="3600" b="1" dirty="0">
                <a:solidFill>
                  <a:schemeClr val="accent5"/>
                </a:solidFill>
                <a:latin typeface="Cooper Black" panose="0208090404030B020404" pitchFamily="18" charset="0"/>
                <a:ea typeface="Corben"/>
                <a:cs typeface="Corben"/>
                <a:sym typeface="Corben"/>
              </a:rPr>
              <a:t>Wie zijn wij?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+mn-lt"/>
                <a:ea typeface="Corben"/>
                <a:cs typeface="Corben"/>
                <a:sym typeface="Corben"/>
              </a:rPr>
              <a:t>Veel onrust in nov 2020 na publicatie windverkenning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2800" dirty="0">
              <a:solidFill>
                <a:schemeClr val="dk1"/>
              </a:solidFill>
              <a:latin typeface="+mn-lt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err="1">
                <a:solidFill>
                  <a:schemeClr val="dk1"/>
                </a:solidFill>
                <a:latin typeface="+mn-lt"/>
                <a:ea typeface="Corben"/>
                <a:cs typeface="Corben"/>
                <a:sym typeface="Corben"/>
              </a:rPr>
              <a:t>DeventerWint</a:t>
            </a:r>
            <a:r>
              <a:rPr lang="nl-NL" sz="2800" dirty="0">
                <a:solidFill>
                  <a:schemeClr val="dk1"/>
                </a:solidFill>
                <a:latin typeface="+mn-lt"/>
                <a:ea typeface="Corben"/>
                <a:cs typeface="Corben"/>
                <a:sym typeface="Corben"/>
              </a:rPr>
              <a:t> informeert en behartigt de belangen van en omwonenden rond de zoekgebieden 3 en 13. </a:t>
            </a:r>
            <a:endParaRPr lang="nl-NL" sz="1200" dirty="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lvl="0"/>
            <a:endParaRPr lang="nl-NL" sz="2800" dirty="0">
              <a:solidFill>
                <a:schemeClr val="dk1"/>
              </a:solidFill>
              <a:ea typeface="Corben"/>
              <a:cs typeface="Corben"/>
              <a:sym typeface="Corben"/>
            </a:endParaRPr>
          </a:p>
          <a:p>
            <a:pPr lvl="0"/>
            <a:r>
              <a:rPr lang="nl-NL" sz="2800" dirty="0">
                <a:solidFill>
                  <a:schemeClr val="dk1"/>
                </a:solidFill>
                <a:ea typeface="Corben"/>
                <a:cs typeface="Corben"/>
                <a:sym typeface="Corben"/>
              </a:rPr>
              <a:t>Voor een duurzame wereld in balans met mens en natuur, waarbij de gezondheid voorop staat.</a:t>
            </a:r>
          </a:p>
          <a:p>
            <a:pPr lvl="0"/>
            <a:endParaRPr lang="nl-NL" sz="2800" dirty="0">
              <a:solidFill>
                <a:schemeClr val="dk1"/>
              </a:solidFill>
              <a:ea typeface="Corben"/>
              <a:cs typeface="Corben"/>
              <a:sym typeface="Corben"/>
            </a:endParaRPr>
          </a:p>
          <a:p>
            <a:pPr lvl="0"/>
            <a:r>
              <a:rPr lang="nl-NL" sz="2800" dirty="0">
                <a:solidFill>
                  <a:schemeClr val="dk1"/>
                </a:solidFill>
                <a:ea typeface="Corben"/>
                <a:cs typeface="Corben"/>
                <a:sym typeface="Corben"/>
              </a:rPr>
              <a:t>Wij denken graag mee!</a:t>
            </a:r>
          </a:p>
          <a:p>
            <a:pPr lvl="0"/>
            <a:endParaRPr lang="nl-NL" sz="2800" dirty="0">
              <a:solidFill>
                <a:schemeClr val="dk1"/>
              </a:solidFill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+mn-lt"/>
              <a:ea typeface="Corben"/>
              <a:cs typeface="Corben"/>
              <a:sym typeface="Corbe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C8342C-60FD-4E6F-A4B2-6D9BA8AB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048"/>
            <a:ext cx="12204061" cy="78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74" name="Google Shape;17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3351" y="5264403"/>
            <a:ext cx="1301498" cy="1301498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4764AE-6453-F985-A942-5FE6190ED2A6}"/>
              </a:ext>
            </a:extLst>
          </p:cNvPr>
          <p:cNvSpPr txBox="1"/>
          <p:nvPr/>
        </p:nvSpPr>
        <p:spPr>
          <a:xfrm>
            <a:off x="5605272" y="72737"/>
            <a:ext cx="733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5"/>
                </a:solidFill>
                <a:latin typeface="Cooper Black" panose="0208090404030B020404" pitchFamily="18" charset="0"/>
              </a:rPr>
              <a:t>GEBIED 13 VANUIT DE WIJK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3351" y="5264403"/>
            <a:ext cx="1301498" cy="1301498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4B72E23-AE1B-9C58-EE79-9685D69F0C11}"/>
              </a:ext>
            </a:extLst>
          </p:cNvPr>
          <p:cNvSpPr txBox="1"/>
          <p:nvPr/>
        </p:nvSpPr>
        <p:spPr>
          <a:xfrm>
            <a:off x="5577840" y="127601"/>
            <a:ext cx="738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5"/>
                </a:solidFill>
                <a:latin typeface="Cooper Black" panose="0208090404030B020404" pitchFamily="18" charset="0"/>
              </a:rPr>
              <a:t>GEBIED 3 VANUIT DE WIJK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59C1742-5BFB-29EA-0048-9A924602B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031"/>
            <a:ext cx="12192000" cy="6899031"/>
          </a:xfrm>
          <a:prstGeom prst="rect">
            <a:avLst/>
          </a:prstGeom>
        </p:spPr>
      </p:pic>
      <p:pic>
        <p:nvPicPr>
          <p:cNvPr id="3" name="Google Shape;181;p5">
            <a:extLst>
              <a:ext uri="{FF2B5EF4-FFF2-40B4-BE49-F238E27FC236}">
                <a16:creationId xmlns:a16="http://schemas.microsoft.com/office/drawing/2014/main" id="{9A682062-967F-96CE-62DE-F24E0BB0D24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3351" y="5276929"/>
            <a:ext cx="1301498" cy="1301498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6C9DF2-5DB2-F25C-DF54-57C79BB48FA8}"/>
              </a:ext>
            </a:extLst>
          </p:cNvPr>
          <p:cNvSpPr txBox="1"/>
          <p:nvPr/>
        </p:nvSpPr>
        <p:spPr>
          <a:xfrm>
            <a:off x="136595" y="175089"/>
            <a:ext cx="922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5"/>
                </a:solidFill>
                <a:latin typeface="Cooper Black" panose="0208090404030B020404" pitchFamily="18" charset="0"/>
              </a:rPr>
              <a:t>GEBIED 13 VANAF DE BASISSCHOOL</a:t>
            </a:r>
          </a:p>
        </p:txBody>
      </p:sp>
    </p:spTree>
    <p:extLst>
      <p:ext uri="{BB962C8B-B14F-4D97-AF65-F5344CB8AC3E}">
        <p14:creationId xmlns:p14="http://schemas.microsoft.com/office/powerpoint/2010/main" val="170818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953F8A-3381-D1AD-9FAE-2A637A7DB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8" y="0"/>
            <a:ext cx="9959424" cy="5977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FE26A2-E39A-8894-8D8D-9C7121FBF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9048"/>
            <a:ext cx="12204061" cy="7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A798E44-E89C-0543-FE1E-B80FC5B3C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1" y="0"/>
            <a:ext cx="11427119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9B9AAE-E734-BCE8-D265-6C36C347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9048"/>
            <a:ext cx="12204061" cy="7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1888BF-06B6-901A-3D73-79CC7D0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41727"/>
            <a:ext cx="8640610" cy="6068759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9BAE082-299E-0D15-A1BC-4C4DC0223626}"/>
              </a:ext>
            </a:extLst>
          </p:cNvPr>
          <p:cNvSpPr/>
          <p:nvPr/>
        </p:nvSpPr>
        <p:spPr>
          <a:xfrm>
            <a:off x="6513922" y="77456"/>
            <a:ext cx="2309567" cy="157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1916EA8-7568-1A01-261A-AAC66E30EE90}"/>
              </a:ext>
            </a:extLst>
          </p:cNvPr>
          <p:cNvSpPr txBox="1"/>
          <p:nvPr/>
        </p:nvSpPr>
        <p:spPr>
          <a:xfrm>
            <a:off x="3721608" y="77456"/>
            <a:ext cx="909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Geplande grootschalige opwek - Omgevingsvisie Provincie Overijssel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03A305D-B32E-0AB0-C68A-1BD201D52439}"/>
              </a:ext>
            </a:extLst>
          </p:cNvPr>
          <p:cNvSpPr/>
          <p:nvPr/>
        </p:nvSpPr>
        <p:spPr>
          <a:xfrm>
            <a:off x="1787652" y="4205516"/>
            <a:ext cx="1933956" cy="1746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696AFB-D8F0-5463-9C77-8189C7090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310" t="81006" r="71260" b="15667"/>
          <a:stretch/>
        </p:blipFill>
        <p:spPr>
          <a:xfrm>
            <a:off x="8768082" y="3674301"/>
            <a:ext cx="399431" cy="3841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854551B-3EF3-6C13-F160-2503D4F86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56" t="31787" r="50620" b="62426"/>
          <a:stretch/>
        </p:blipFill>
        <p:spPr>
          <a:xfrm>
            <a:off x="8768082" y="3086467"/>
            <a:ext cx="399431" cy="4359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23F45F8-DDF2-34D0-0F6D-D30EE10DD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24" t="72851" r="23755" b="21765"/>
          <a:stretch/>
        </p:blipFill>
        <p:spPr>
          <a:xfrm>
            <a:off x="8768081" y="4168648"/>
            <a:ext cx="399431" cy="4290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26C31A-187E-8227-D32F-C57E0FBAB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10" t="82977" r="36447" b="15154"/>
          <a:stretch/>
        </p:blipFill>
        <p:spPr>
          <a:xfrm>
            <a:off x="8768080" y="4702521"/>
            <a:ext cx="399431" cy="25665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83C5E60-AAF0-7431-FA05-E9BAB1908E86}"/>
              </a:ext>
            </a:extLst>
          </p:cNvPr>
          <p:cNvSpPr txBox="1"/>
          <p:nvPr/>
        </p:nvSpPr>
        <p:spPr>
          <a:xfrm>
            <a:off x="9167511" y="3086467"/>
            <a:ext cx="3024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Ruimte voor grote windclusters (30+)</a:t>
            </a:r>
          </a:p>
          <a:p>
            <a:endParaRPr lang="nl-NL" sz="1200" dirty="0"/>
          </a:p>
          <a:p>
            <a:endParaRPr lang="nl-NL" sz="1200" dirty="0"/>
          </a:p>
          <a:p>
            <a:r>
              <a:rPr lang="nl-NL" sz="1200" dirty="0"/>
              <a:t>Ruimte voor kleine windclusters (10+)</a:t>
            </a:r>
          </a:p>
          <a:p>
            <a:endParaRPr lang="nl-NL" sz="1200" dirty="0"/>
          </a:p>
          <a:p>
            <a:endParaRPr lang="nl-NL" sz="1200" dirty="0"/>
          </a:p>
          <a:p>
            <a:r>
              <a:rPr lang="nl-NL" sz="1200" dirty="0"/>
              <a:t>380kV verbinding</a:t>
            </a:r>
          </a:p>
          <a:p>
            <a:endParaRPr lang="nl-NL" sz="1200" dirty="0"/>
          </a:p>
          <a:p>
            <a:endParaRPr lang="nl-NL" sz="1200" dirty="0"/>
          </a:p>
          <a:p>
            <a:r>
              <a:rPr lang="nl-NL" sz="1200" dirty="0"/>
              <a:t>Zon op dak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BB5955-C626-8A74-AC5D-82B325897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99048"/>
            <a:ext cx="12204061" cy="78287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7A65CD3-B8C0-B62E-E21D-4585508563EC}"/>
              </a:ext>
            </a:extLst>
          </p:cNvPr>
          <p:cNvSpPr txBox="1"/>
          <p:nvPr/>
        </p:nvSpPr>
        <p:spPr>
          <a:xfrm>
            <a:off x="2119233" y="4658261"/>
            <a:ext cx="181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Deventer</a:t>
            </a:r>
          </a:p>
        </p:txBody>
      </p:sp>
    </p:spTree>
    <p:extLst>
      <p:ext uri="{BB962C8B-B14F-4D97-AF65-F5344CB8AC3E}">
        <p14:creationId xmlns:p14="http://schemas.microsoft.com/office/powerpoint/2010/main" val="1992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10332</TotalTime>
  <Words>497</Words>
  <Application>Microsoft Office PowerPoint</Application>
  <PresentationFormat>Breedbeeld</PresentationFormat>
  <Paragraphs>113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Cooper Black</vt:lpstr>
      <vt:lpstr>Corben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Völkers</dc:creator>
  <cp:lastModifiedBy>Dennis en Marije Groot Lipman</cp:lastModifiedBy>
  <cp:revision>76</cp:revision>
  <dcterms:created xsi:type="dcterms:W3CDTF">2021-01-13T18:47:41Z</dcterms:created>
  <dcterms:modified xsi:type="dcterms:W3CDTF">2023-06-16T17:28:44Z</dcterms:modified>
</cp:coreProperties>
</file>